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66"/>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2" r:id="rId19"/>
    <p:sldId id="419" r:id="rId20"/>
    <p:sldId id="420" r:id="rId21"/>
    <p:sldId id="423" r:id="rId22"/>
    <p:sldId id="425" r:id="rId23"/>
    <p:sldId id="426" r:id="rId24"/>
    <p:sldId id="429" r:id="rId25"/>
    <p:sldId id="430" r:id="rId26"/>
    <p:sldId id="428" r:id="rId27"/>
    <p:sldId id="427" r:id="rId28"/>
    <p:sldId id="431" r:id="rId29"/>
    <p:sldId id="433" r:id="rId30"/>
    <p:sldId id="434" r:id="rId31"/>
    <p:sldId id="436" r:id="rId32"/>
    <p:sldId id="438" r:id="rId33"/>
    <p:sldId id="437" r:id="rId34"/>
    <p:sldId id="439" r:id="rId35"/>
    <p:sldId id="440" r:id="rId36"/>
    <p:sldId id="349" r:id="rId37"/>
    <p:sldId id="445" r:id="rId38"/>
    <p:sldId id="446" r:id="rId39"/>
    <p:sldId id="442" r:id="rId40"/>
    <p:sldId id="395" r:id="rId41"/>
    <p:sldId id="441" r:id="rId42"/>
    <p:sldId id="396" r:id="rId43"/>
    <p:sldId id="443" r:id="rId44"/>
    <p:sldId id="444" r:id="rId45"/>
    <p:sldId id="449" r:id="rId46"/>
    <p:sldId id="456" r:id="rId47"/>
    <p:sldId id="450" r:id="rId48"/>
    <p:sldId id="453" r:id="rId49"/>
    <p:sldId id="454" r:id="rId50"/>
    <p:sldId id="400" r:id="rId51"/>
    <p:sldId id="333" r:id="rId52"/>
    <p:sldId id="452" r:id="rId53"/>
    <p:sldId id="401" r:id="rId54"/>
    <p:sldId id="402" r:id="rId55"/>
    <p:sldId id="403" r:id="rId56"/>
    <p:sldId id="355" r:id="rId57"/>
    <p:sldId id="404" r:id="rId58"/>
    <p:sldId id="405" r:id="rId59"/>
    <p:sldId id="406" r:id="rId60"/>
    <p:sldId id="407" r:id="rId61"/>
    <p:sldId id="408" r:id="rId62"/>
    <p:sldId id="381" r:id="rId63"/>
    <p:sldId id="344" r:id="rId64"/>
    <p:sldId id="379" r:id="rId6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71737" autoAdjust="0"/>
  </p:normalViewPr>
  <p:slideViewPr>
    <p:cSldViewPr snapToGrid="0">
      <p:cViewPr varScale="1">
        <p:scale>
          <a:sx n="41" d="100"/>
          <a:sy n="41" d="100"/>
        </p:scale>
        <p:origin x="984" y="84"/>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1/11/2022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矩阵形式表示的变换</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r>
              <a:rPr lang="en-US" altLang="zh-CN" dirty="0"/>
              <a:t>2D</a:t>
            </a:r>
            <a:r>
              <a:rPr lang="zh-CN" altLang="en-US" dirty="0"/>
              <a:t>变换用</a:t>
            </a:r>
            <a:r>
              <a:rPr lang="en-US" altLang="zh-CN" dirty="0"/>
              <a:t>2x2</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altLang="zh-CN" dirty="0"/>
              <a:t>D</a:t>
            </a:r>
            <a:r>
              <a:rPr lang="zh-CN" altLang="en-US" dirty="0"/>
              <a:t>变换用</a:t>
            </a:r>
            <a:r>
              <a:rPr lang="en-US" altLang="zh-CN" dirty="0"/>
              <a:t>3x3</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35</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2966901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46</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47</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48</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50</a:t>
            </a:fld>
            <a:endParaRPr lang="zh-CN"/>
          </a:p>
        </p:txBody>
      </p:sp>
    </p:spTree>
    <p:extLst>
      <p:ext uri="{BB962C8B-B14F-4D97-AF65-F5344CB8AC3E}">
        <p14:creationId xmlns:p14="http://schemas.microsoft.com/office/powerpoint/2010/main" val="15214160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细分步骤：</a:t>
            </a:r>
            <a:endParaRPr lang="en-US" altLang="zh-CN" sz="2400" dirty="0">
              <a:latin typeface="宋体" panose="02010600030101010101" pitchFamily="2" charset="-122"/>
              <a:cs typeface="宋体" panose="02010600030101010101" pitchFamily="2" charset="-122"/>
            </a:endParaRPr>
          </a:p>
          <a:p>
            <a:pPr marL="0" indent="0">
              <a:buNone/>
            </a:pPr>
            <a:r>
              <a:rPr lang="en-US" altLang="zh-CN" sz="2400" baseline="0" dirty="0">
                <a:latin typeface="宋体" panose="02010600030101010101" pitchFamily="2" charset="-122"/>
                <a:cs typeface="宋体" panose="02010600030101010101" pitchFamily="2" charset="-122"/>
              </a:rPr>
              <a:t>1.</a:t>
            </a:r>
            <a:r>
              <a:rPr lang="zh-CN" altLang="en-US" sz="2400" baseline="0" dirty="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a:latin typeface="宋体" panose="02010600030101010101" pitchFamily="2" charset="-122"/>
              <a:cs typeface="宋体" panose="02010600030101010101" pitchFamily="2" charset="-122"/>
            </a:endParaRPr>
          </a:p>
          <a:p>
            <a:pPr marL="0" indent="0">
              <a:buNone/>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a:latin typeface="宋体" panose="02010600030101010101" pitchFamily="2" charset="-122"/>
                <a:cs typeface="宋体" panose="02010600030101010101" pitchFamily="2" charset="-122"/>
              </a:rPr>
              <a:t>Mipmap</a:t>
            </a:r>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多层次结构图像，多层次结构几何体</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54</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60</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61</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62</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但是要提一下左右手系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hyperlink" Target="http://www.lighthouse3d.com/tutorials/glsl-12-tutorial/the-normal-matri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games-cn.org/intro-graphics/"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B%C3%A9zier_surface" TargetMode="External"/><Relationship Id="rId3" Type="http://schemas.openxmlformats.org/officeDocument/2006/relationships/image" Target="../media/image77.png"/><Relationship Id="rId7" Type="http://schemas.openxmlformats.org/officeDocument/2006/relationships/hyperlink" Target="https://en.wikipedia.org/wiki/B%C3%A9zier_curv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www.gradientspace.com/tutorials" TargetMode="Externa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14.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6800" y="0"/>
            <a:ext cx="104352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B12D5AD-FF90-456E-B9FB-1BB9A9C4F192}"/>
              </a:ext>
            </a:extLst>
          </p:cNvPr>
          <p:cNvGrpSpPr/>
          <p:nvPr/>
        </p:nvGrpSpPr>
        <p:grpSpPr>
          <a:xfrm>
            <a:off x="2706624" y="3303123"/>
            <a:ext cx="7123176" cy="5122771"/>
            <a:chOff x="2706624" y="3303123"/>
            <a:chExt cx="7123176" cy="5122771"/>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tretch>
            <a:fillRect/>
          </a:stretch>
        </p:blipFill>
        <p:spPr>
          <a:xfrm>
            <a:off x="14804343" y="1317244"/>
            <a:ext cx="6854745" cy="10729166"/>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2366628" y="763198"/>
            <a:ext cx="11922872" cy="12189603"/>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2351297" y="5867798"/>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2351296" y="8121651"/>
            <a:ext cx="9467129"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4081539" y="2429252"/>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4081539" y="4547313"/>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4081539" y="8953850"/>
            <a:ext cx="7590181" cy="1747740"/>
          </a:xfrm>
          <a:prstGeom prst="rect">
            <a:avLst/>
          </a:prstGeom>
        </p:spPr>
      </p:pic>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4231744" y="2291611"/>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4231744" y="5336345"/>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4231744" y="8412603"/>
            <a:ext cx="7526531" cy="2357708"/>
          </a:xfrm>
          <a:prstGeom prst="rect">
            <a:avLst/>
          </a:prstGeom>
        </p:spPr>
      </p:pic>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4259773" y="1243403"/>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6310078" y="2827109"/>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3712089" y="4410815"/>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62636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任意</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轴旋转</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pic>
        <p:nvPicPr>
          <p:cNvPr id="5" name="图片 4">
            <a:extLst>
              <a:ext uri="{FF2B5EF4-FFF2-40B4-BE49-F238E27FC236}">
                <a16:creationId xmlns:a16="http://schemas.microsoft.com/office/drawing/2014/main" id="{E21E5581-ED25-498A-A26A-FFED9D5F8EB3}"/>
              </a:ext>
            </a:extLst>
          </p:cNvPr>
          <p:cNvPicPr>
            <a:picLocks noChangeAspect="1"/>
          </p:cNvPicPr>
          <p:nvPr/>
        </p:nvPicPr>
        <p:blipFill>
          <a:blip r:embed="rId6"/>
          <a:stretch>
            <a:fillRect/>
          </a:stretch>
        </p:blipFill>
        <p:spPr>
          <a:xfrm>
            <a:off x="3516376" y="8172835"/>
            <a:ext cx="6295136" cy="5089172"/>
          </a:xfrm>
          <a:prstGeom prst="rect">
            <a:avLst/>
          </a:prstGeom>
        </p:spPr>
      </p:pic>
      <p:cxnSp>
        <p:nvCxnSpPr>
          <p:cNvPr id="7" name="直接箭头连接符 6">
            <a:extLst>
              <a:ext uri="{FF2B5EF4-FFF2-40B4-BE49-F238E27FC236}">
                <a16:creationId xmlns:a16="http://schemas.microsoft.com/office/drawing/2014/main" id="{692BCAE4-BC86-499B-A7F8-F1AD5C94731D}"/>
              </a:ext>
            </a:extLst>
          </p:cNvPr>
          <p:cNvCxnSpPr/>
          <p:nvPr/>
        </p:nvCxnSpPr>
        <p:spPr>
          <a:xfrm flipH="1">
            <a:off x="4998720" y="10566400"/>
            <a:ext cx="1930400" cy="1341120"/>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3634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1952712" y="12318463"/>
            <a:ext cx="102392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kern="0" dirty="0">
                <a:solidFill>
                  <a:srgbClr val="000000"/>
                </a:solidFill>
                <a:latin typeface="微软雅黑 Light" panose="020B0502040204020203" pitchFamily="34" charset="-122"/>
                <a:hlinkClick r:id="rId4"/>
              </a:rPr>
              <a:t>http://www.lighthouse3d.com/tutorials/glsl-12-tutorial/the-normal-matrix/</a:t>
            </a:r>
            <a:endParaRPr lang="en-US" altLang="zh-CN" sz="2800" kern="0" dirty="0">
              <a:solidFill>
                <a:srgbClr val="000000"/>
              </a:solidFill>
              <a:latin typeface="微软雅黑 Light" panose="020B0502040204020203" pitchFamily="34" charset="-122"/>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306689"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306689"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034830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303123"/>
            <a:ext cx="888286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dirty="0">
                <a:solidFill>
                  <a:srgbClr val="000000"/>
                </a:solidFill>
                <a:latin typeface="微软雅黑" panose="020B0503020204020204" pitchFamily="34" charset="-122"/>
                <a:ea typeface="微软雅黑" panose="020B0503020204020204" pitchFamily="34" charset="-122"/>
              </a:rPr>
              <a:t>文字材料</a:t>
            </a:r>
            <a:endParaRPr lang="zh-CN" sz="6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640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5370570" y="2157798"/>
            <a:ext cx="5761905" cy="7447619"/>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4979838" y="2070443"/>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177476" y="4307953"/>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428130" y="6134957"/>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218600" y="10983648"/>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5" name="Picture 5" descr="C:\Users\ZhaoShuai\Desktop\UE5_Logo.pngUE5_Logo">
            <a:extLst>
              <a:ext uri="{FF2B5EF4-FFF2-40B4-BE49-F238E27FC236}">
                <a16:creationId xmlns:a16="http://schemas.microsoft.com/office/drawing/2014/main" id="{FE48388C-C31F-4625-A279-6822483B37AB}"/>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4734234"/>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场景显式到屏幕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0" y="3661766"/>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7" y="11121390"/>
            <a:ext cx="12108732" cy="2594610"/>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 </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Rot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Scale</a:t>
            </a:r>
            <a:r>
              <a:rPr lang="zh-CN" altLang="en-US" sz="3600" kern="0" dirty="0">
                <a:solidFill>
                  <a:srgbClr val="000000"/>
                </a:solidFill>
                <a:latin typeface="微软雅黑 Light" panose="020B0502040204020203" pitchFamily="34" charset="-122"/>
                <a:ea typeface="微软雅黑 Light" panose="020B0502040204020203" pitchFamily="34" charset="-122"/>
              </a:rPr>
              <a:t>形式构造了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121390"/>
            <a:ext cx="12108732" cy="259461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C0BC787-AEA3-4C1E-B9B9-11DF5AD802AE}"/>
              </a:ext>
            </a:extLst>
          </p:cNvPr>
          <p:cNvSpPr/>
          <p:nvPr/>
        </p:nvSpPr>
        <p:spPr>
          <a:xfrm>
            <a:off x="2724912" y="105321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这就是</a:t>
            </a:r>
            <a:r>
              <a:rPr lang="en-US" altLang="zh-CN" sz="3600" kern="0" dirty="0">
                <a:solidFill>
                  <a:srgbClr val="000000"/>
                </a:solidFill>
                <a:latin typeface="微软雅黑 Light" panose="020B0502040204020203" pitchFamily="34" charset="-122"/>
                <a:ea typeface="微软雅黑 Light" panose="020B0502040204020203" pitchFamily="34" charset="-122"/>
              </a:rPr>
              <a:t>Model Transformation</a:t>
            </a: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还差什么？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5642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6347542"/>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052433"/>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775732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8501"/>
            <a:ext cx="7839456" cy="1409782"/>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4" name="图片 13">
            <a:extLst>
              <a:ext uri="{FF2B5EF4-FFF2-40B4-BE49-F238E27FC236}">
                <a16:creationId xmlns:a16="http://schemas.microsoft.com/office/drawing/2014/main" id="{677B0B55-D89E-4564-9FE9-07050C869F41}"/>
              </a:ext>
            </a:extLst>
          </p:cNvPr>
          <p:cNvPicPr>
            <a:picLocks noChangeAspect="1"/>
          </p:cNvPicPr>
          <p:nvPr/>
        </p:nvPicPr>
        <p:blipFill>
          <a:blip r:embed="rId5"/>
          <a:stretch>
            <a:fillRect/>
          </a:stretch>
        </p:blipFill>
        <p:spPr>
          <a:xfrm>
            <a:off x="4506425" y="8368627"/>
            <a:ext cx="3019790" cy="84376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1E0E58-E2E7-49C9-8B59-B3D85470BDE5}"/>
              </a:ext>
            </a:extLst>
          </p:cNvPr>
          <p:cNvSpPr/>
          <p:nvPr/>
        </p:nvSpPr>
        <p:spPr>
          <a:xfrm>
            <a:off x="2706624" y="8462215"/>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err="1">
                <a:solidFill>
                  <a:srgbClr val="000000"/>
                </a:solidFill>
                <a:latin typeface="微软雅黑 Light" panose="020B0502040204020203" pitchFamily="34" charset="-122"/>
                <a:ea typeface="微软雅黑 Light" panose="020B0502040204020203" pitchFamily="34" charset="-122"/>
              </a:rPr>
              <a:t>xy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03482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7F5DC548-AD08-4ECE-AE34-EDD74EBE9F1A}"/>
              </a:ext>
            </a:extLst>
          </p:cNvPr>
          <p:cNvGrpSpPr/>
          <p:nvPr/>
        </p:nvGrpSpPr>
        <p:grpSpPr>
          <a:xfrm>
            <a:off x="2706624" y="3303123"/>
            <a:ext cx="7123176" cy="2999113"/>
            <a:chOff x="2706624" y="3303123"/>
            <a:chExt cx="7123176" cy="2999113"/>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3254710" y="3780518"/>
            <a:ext cx="10290601" cy="5043435"/>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3907725"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hlinkClick r:id="rId5"/>
              </a:rPr>
              <a:t>http://games-cn.org/intro-graphics/</a:t>
            </a:r>
            <a:endParaRPr lang="en-US" altLang="zh-CN" sz="2800" dirty="0">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3"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l,r</a:t>
            </a:r>
            <a:r>
              <a:rPr lang="en-US" altLang="zh-CN" sz="3600" kern="0" dirty="0">
                <a:solidFill>
                  <a:srgbClr val="000000"/>
                </a:solidFill>
                <a:latin typeface="微软雅黑 Light" panose="020B0502040204020203" pitchFamily="34" charset="-122"/>
                <a:ea typeface="微软雅黑 Light" panose="020B0502040204020203" pitchFamily="34" charset="-122"/>
              </a:rPr>
              <a:t>]x[</a:t>
            </a:r>
            <a:r>
              <a:rPr lang="en-US" altLang="zh-CN" sz="3600" kern="0" dirty="0" err="1">
                <a:solidFill>
                  <a:srgbClr val="000000"/>
                </a:solidFill>
                <a:latin typeface="微软雅黑 Light" panose="020B0502040204020203" pitchFamily="34" charset="-122"/>
                <a:ea typeface="微软雅黑 Light" panose="020B0502040204020203" pitchFamily="34" charset="-122"/>
              </a:rPr>
              <a:t>b,t</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确定了相机窗口范围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硬件视锥裁剪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26526" y="2396765"/>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290112" cy="19184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或</a:t>
            </a:r>
            <a:r>
              <a:rPr lang="en-US" altLang="zh-CN" sz="3600" dirty="0">
                <a:latin typeface="微软雅黑 Light" panose="020B0502040204020203" pitchFamily="34" charset="-122"/>
                <a:ea typeface="微软雅黑 Light" panose="020B0502040204020203" pitchFamily="34" charset="-122"/>
              </a:rPr>
              <a:t>Camera)</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）变换矩阵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表面几何的表示</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表面：</a:t>
            </a:r>
            <a:r>
              <a:rPr lang="zh-CN" altLang="en-US" sz="6000" b="1" dirty="0">
                <a:effectLst/>
                <a:latin typeface="微软雅黑 Light" panose="020B0502040204020203" pitchFamily="34" charset="-122"/>
                <a:ea typeface="微软雅黑 Light" panose="020B0502040204020203" pitchFamily="34" charset="-122"/>
              </a:rPr>
              <a:t>两种物质分开的地方</a:t>
            </a:r>
            <a:r>
              <a:rPr lang="en-US" altLang="zh-CN" sz="6000" b="1" dirty="0">
                <a:effectLst/>
                <a:latin typeface="微软雅黑 Light" panose="020B0502040204020203" pitchFamily="34" charset="-122"/>
                <a:ea typeface="微软雅黑 Light" panose="020B0502040204020203" pitchFamily="34" charset="-122"/>
              </a:rPr>
              <a:t>——</a:t>
            </a:r>
            <a:r>
              <a:rPr lang="zh-CN" altLang="en-US" sz="6000" b="1"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tretch>
            <a:fillRect/>
          </a:stretch>
        </p:blipFill>
        <p:spPr>
          <a:xfrm>
            <a:off x="13894475" y="761352"/>
            <a:ext cx="7863800" cy="11641785"/>
          </a:xfrm>
          <a:prstGeom prst="rect">
            <a:avLst/>
          </a:prstGeom>
        </p:spPr>
      </p:pic>
      <p:grpSp>
        <p:nvGrpSpPr>
          <p:cNvPr id="2" name="组合 1">
            <a:extLst>
              <a:ext uri="{FF2B5EF4-FFF2-40B4-BE49-F238E27FC236}">
                <a16:creationId xmlns:a16="http://schemas.microsoft.com/office/drawing/2014/main" id="{ABCB2FBA-D2ED-40A8-8EC1-9DD463D642C4}"/>
              </a:ext>
            </a:extLst>
          </p:cNvPr>
          <p:cNvGrpSpPr/>
          <p:nvPr/>
        </p:nvGrpSpPr>
        <p:grpSpPr>
          <a:xfrm>
            <a:off x="2706624" y="3312000"/>
            <a:ext cx="9290112" cy="4025035"/>
            <a:chOff x="2706624" y="2277201"/>
            <a:chExt cx="9485376" cy="4025035"/>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37503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 y="0"/>
            <a:ext cx="243839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10435199"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grpSp>
        <p:nvGrpSpPr>
          <p:cNvPr id="4" name="组合 3">
            <a:extLst>
              <a:ext uri="{FF2B5EF4-FFF2-40B4-BE49-F238E27FC236}">
                <a16:creationId xmlns:a16="http://schemas.microsoft.com/office/drawing/2014/main" id="{3D9F0CDA-2315-4728-BE51-1FBE15720AB1}"/>
              </a:ext>
            </a:extLst>
          </p:cNvPr>
          <p:cNvGrpSpPr/>
          <p:nvPr/>
        </p:nvGrpSpPr>
        <p:grpSpPr>
          <a:xfrm>
            <a:off x="13030823" y="2919654"/>
            <a:ext cx="10514352" cy="7876692"/>
            <a:chOff x="13265550" y="3295650"/>
            <a:chExt cx="10514352" cy="7876692"/>
          </a:xfrm>
        </p:grpSpPr>
        <p:pic>
          <p:nvPicPr>
            <p:cNvPr id="20" name="图片 19"/>
            <p:cNvPicPr>
              <a:picLocks noChangeAspect="1"/>
            </p:cNvPicPr>
            <p:nvPr/>
          </p:nvPicPr>
          <p:blipFill>
            <a:blip r:embed="rId3"/>
            <a:stretch>
              <a:fillRect/>
            </a:stretch>
          </p:blipFill>
          <p:spPr>
            <a:xfrm>
              <a:off x="13265550" y="6515984"/>
              <a:ext cx="4959340" cy="4656358"/>
            </a:xfrm>
            <a:prstGeom prst="rect">
              <a:avLst/>
            </a:prstGeom>
          </p:spPr>
        </p:pic>
        <p:pic>
          <p:nvPicPr>
            <p:cNvPr id="21" name="图片 20"/>
            <p:cNvPicPr>
              <a:picLocks noChangeAspect="1"/>
            </p:cNvPicPr>
            <p:nvPr/>
          </p:nvPicPr>
          <p:blipFill>
            <a:blip r:embed="rId4"/>
            <a:stretch>
              <a:fillRect/>
            </a:stretch>
          </p:blipFill>
          <p:spPr>
            <a:xfrm>
              <a:off x="18859373" y="6515984"/>
              <a:ext cx="4920529" cy="4631086"/>
            </a:xfrm>
            <a:prstGeom prst="rect">
              <a:avLst/>
            </a:prstGeom>
          </p:spPr>
        </p:pic>
        <p:pic>
          <p:nvPicPr>
            <p:cNvPr id="22" name="图片 21"/>
            <p:cNvPicPr>
              <a:picLocks noChangeAspect="1"/>
            </p:cNvPicPr>
            <p:nvPr/>
          </p:nvPicPr>
          <p:blipFill>
            <a:blip r:embed="rId5"/>
            <a:stretch>
              <a:fillRect/>
            </a:stretch>
          </p:blipFill>
          <p:spPr>
            <a:xfrm>
              <a:off x="13265550" y="3295650"/>
              <a:ext cx="4959340" cy="2707273"/>
            </a:xfrm>
            <a:prstGeom prst="rect">
              <a:avLst/>
            </a:prstGeom>
          </p:spPr>
        </p:pic>
        <p:pic>
          <p:nvPicPr>
            <p:cNvPr id="23" name="图片 22"/>
            <p:cNvPicPr>
              <a:picLocks noChangeAspect="1"/>
            </p:cNvPicPr>
            <p:nvPr/>
          </p:nvPicPr>
          <p:blipFill>
            <a:blip r:embed="rId6"/>
            <a:stretch>
              <a:fillRect/>
            </a:stretch>
          </p:blipFill>
          <p:spPr>
            <a:xfrm>
              <a:off x="18859373" y="3295650"/>
              <a:ext cx="4809824" cy="2669567"/>
            </a:xfrm>
            <a:prstGeom prst="rect">
              <a:avLst/>
            </a:prstGeom>
          </p:spPr>
        </p:pic>
      </p:grpSp>
      <p:grpSp>
        <p:nvGrpSpPr>
          <p:cNvPr id="2" name="组合 1">
            <a:extLst>
              <a:ext uri="{FF2B5EF4-FFF2-40B4-BE49-F238E27FC236}">
                <a16:creationId xmlns:a16="http://schemas.microsoft.com/office/drawing/2014/main" id="{860E2D42-0E77-41B9-B52F-82758943C011}"/>
              </a:ext>
            </a:extLst>
          </p:cNvPr>
          <p:cNvGrpSpPr/>
          <p:nvPr/>
        </p:nvGrpSpPr>
        <p:grpSpPr>
          <a:xfrm>
            <a:off x="2700000" y="3312000"/>
            <a:ext cx="9743207" cy="4725921"/>
            <a:chOff x="2423159" y="2091274"/>
            <a:chExt cx="9743207" cy="4725921"/>
          </a:xfrm>
        </p:grpSpPr>
        <p:sp>
          <p:nvSpPr>
            <p:cNvPr id="13" name="The Picture slide"/>
            <p:cNvSpPr txBox="1"/>
            <p:nvPr/>
          </p:nvSpPr>
          <p:spPr>
            <a:xfrm>
              <a:off x="2423159" y="209127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7"/>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8"/>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3F8C8405-E002-4D8E-8A8E-274BB302BF5C}"/>
                </a:ext>
              </a:extLst>
            </p:cNvPr>
            <p:cNvSpPr/>
            <p:nvPr/>
          </p:nvSpPr>
          <p:spPr>
            <a:xfrm>
              <a:off x="2423159" y="3513389"/>
              <a:ext cx="695862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5" name="Picture 5" descr="C:\Users\ZhaoShuai\Desktop\UE5_Logo.pngUE5_Logo">
            <a:extLst>
              <a:ext uri="{FF2B5EF4-FFF2-40B4-BE49-F238E27FC236}">
                <a16:creationId xmlns:a16="http://schemas.microsoft.com/office/drawing/2014/main" id="{188F47DC-536F-40B0-A72A-181FDDF2A2D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929631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730312" y="828305"/>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233828" y="8401821"/>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264069" y="8687333"/>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792676" y="2225101"/>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200" y="0"/>
            <a:ext cx="103488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0" y="0"/>
            <a:ext cx="24383999"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1" y="0"/>
            <a:ext cx="99167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18" name="图片 17"/>
          <p:cNvPicPr>
            <a:picLocks noChangeAspect="1"/>
          </p:cNvPicPr>
          <p:nvPr/>
        </p:nvPicPr>
        <p:blipFill>
          <a:blip r:embed="rId3"/>
          <a:stretch>
            <a:fillRect/>
          </a:stretch>
        </p:blipFill>
        <p:spPr>
          <a:xfrm>
            <a:off x="12082057" y="895350"/>
            <a:ext cx="12182475" cy="4648200"/>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2082057" y="5711240"/>
            <a:ext cx="12212774" cy="6582360"/>
          </a:xfrm>
          <a:prstGeom prst="rect">
            <a:avLst/>
          </a:prstGeom>
        </p:spPr>
      </p:pic>
      <p:grpSp>
        <p:nvGrpSpPr>
          <p:cNvPr id="2" name="组合 1">
            <a:extLst>
              <a:ext uri="{FF2B5EF4-FFF2-40B4-BE49-F238E27FC236}">
                <a16:creationId xmlns:a16="http://schemas.microsoft.com/office/drawing/2014/main" id="{B0AC8A24-9816-43B6-92AC-7EBC4D6FBBBB}"/>
              </a:ext>
            </a:extLst>
          </p:cNvPr>
          <p:cNvGrpSpPr/>
          <p:nvPr/>
        </p:nvGrpSpPr>
        <p:grpSpPr>
          <a:xfrm>
            <a:off x="2700000" y="3312000"/>
            <a:ext cx="9261143" cy="5892965"/>
            <a:chOff x="2418239" y="2807705"/>
            <a:chExt cx="9261143" cy="5892965"/>
          </a:xfrm>
        </p:grpSpPr>
        <p:sp>
          <p:nvSpPr>
            <p:cNvPr id="15" name="The Picture slide"/>
            <p:cNvSpPr txBox="1"/>
            <p:nvPr/>
          </p:nvSpPr>
          <p:spPr>
            <a:xfrm>
              <a:off x="2418239" y="280770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427705"/>
              <a:ext cx="9261143" cy="42729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对变换维持不变</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09FCBDFD-A68C-46E9-9437-9A977DD2E93A}"/>
                </a:ext>
              </a:extLst>
            </p:cNvPr>
            <p:cNvSpPr/>
            <p:nvPr/>
          </p:nvSpPr>
          <p:spPr>
            <a:xfrm>
              <a:off x="2418239" y="4067705"/>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sp>
        <p:nvSpPr>
          <p:cNvPr id="8" name="文本框 7">
            <a:extLst>
              <a:ext uri="{FF2B5EF4-FFF2-40B4-BE49-F238E27FC236}">
                <a16:creationId xmlns:a16="http://schemas.microsoft.com/office/drawing/2014/main" id="{46732A17-32B0-464E-B9E0-493E6C46D5F4}"/>
              </a:ext>
            </a:extLst>
          </p:cNvPr>
          <p:cNvSpPr txBox="1"/>
          <p:nvPr/>
        </p:nvSpPr>
        <p:spPr>
          <a:xfrm>
            <a:off x="14244319" y="12592398"/>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spTree>
    <p:extLst>
      <p:ext uri="{BB962C8B-B14F-4D97-AF65-F5344CB8AC3E}">
        <p14:creationId xmlns:p14="http://schemas.microsoft.com/office/powerpoint/2010/main" val="11447279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8136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2" name="组合 1">
            <a:extLst>
              <a:ext uri="{FF2B5EF4-FFF2-40B4-BE49-F238E27FC236}">
                <a16:creationId xmlns:a16="http://schemas.microsoft.com/office/drawing/2014/main" id="{A8D25356-90D7-447A-874D-13E300594300}"/>
              </a:ext>
            </a:extLst>
          </p:cNvPr>
          <p:cNvGrpSpPr/>
          <p:nvPr/>
        </p:nvGrpSpPr>
        <p:grpSpPr>
          <a:xfrm>
            <a:off x="2700000" y="3303123"/>
            <a:ext cx="10338816" cy="9776806"/>
            <a:chOff x="2700000" y="3303123"/>
            <a:chExt cx="10338816" cy="9776806"/>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三角面的代码示例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0000" y="5660068"/>
              <a:ext cx="4994656" cy="2282042"/>
            </a:xfrm>
            <a:prstGeom prst="rect">
              <a:avLst/>
            </a:prstGeom>
          </p:spPr>
        </p:pic>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5"/>
            <a:stretch>
              <a:fillRect/>
            </a:stretch>
          </p:blipFill>
          <p:spPr>
            <a:xfrm>
              <a:off x="2700000" y="9350569"/>
              <a:ext cx="10338816" cy="372936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0000"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顶点的代码示例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6"/>
          <a:stretch>
            <a:fillRect/>
          </a:stretch>
        </p:blipFill>
        <p:spPr>
          <a:xfrm>
            <a:off x="13493114" y="1493424"/>
            <a:ext cx="10363201" cy="7990703"/>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3781659" y="9725799"/>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中的示例利用了</a:t>
            </a:r>
            <a:r>
              <a:rPr lang="en-US" altLang="zh-CN" sz="3600" kern="0" dirty="0">
                <a:solidFill>
                  <a:srgbClr val="000000"/>
                </a:solidFill>
                <a:latin typeface="微软雅黑 Light" panose="020B0502040204020203" pitchFamily="34" charset="-122"/>
                <a:ea typeface="微软雅黑 Light" panose="020B0502040204020203" pitchFamily="34" charset="-122"/>
              </a:rPr>
              <a:t>vec3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Tree>
    <p:extLst>
      <p:ext uri="{BB962C8B-B14F-4D97-AF65-F5344CB8AC3E}">
        <p14:creationId xmlns:p14="http://schemas.microsoft.com/office/powerpoint/2010/main" val="26607791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4394257" y="1014863"/>
            <a:ext cx="7790494" cy="10394157"/>
          </a:xfrm>
          <a:prstGeom prst="rect">
            <a:avLst/>
          </a:prstGeom>
        </p:spPr>
      </p:pic>
      <p:grpSp>
        <p:nvGrpSpPr>
          <p:cNvPr id="2" name="组合 1">
            <a:extLst>
              <a:ext uri="{FF2B5EF4-FFF2-40B4-BE49-F238E27FC236}">
                <a16:creationId xmlns:a16="http://schemas.microsoft.com/office/drawing/2014/main" id="{01A27A0D-C822-441E-A167-660D63CA1FB4}"/>
              </a:ext>
            </a:extLst>
          </p:cNvPr>
          <p:cNvGrpSpPr/>
          <p:nvPr/>
        </p:nvGrpSpPr>
        <p:grpSpPr>
          <a:xfrm>
            <a:off x="2700000" y="3312000"/>
            <a:ext cx="9036304" cy="5678170"/>
            <a:chOff x="2808224" y="3729843"/>
            <a:chExt cx="9036304" cy="5678170"/>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08224" y="53644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808224" y="372984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826512" y="499872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808224" y="6048245"/>
              <a:ext cx="7104888" cy="58154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808224" y="6663309"/>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826512" y="8061309"/>
              <a:ext cx="5988108" cy="656590"/>
            </a:xfrm>
            <a:prstGeom prst="rect">
              <a:avLst/>
            </a:prstGeom>
          </p:spPr>
        </p:pic>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826512" y="8751423"/>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6094232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r>
                <a:rPr lang="zh-CN" altLang="en-US" sz="3200" dirty="0">
                  <a:latin typeface="微软雅黑 Light" panose="020B0502040204020203" pitchFamily="34" charset="-122"/>
                  <a:ea typeface="微软雅黑 Light" panose="020B0502040204020203" pitchFamily="34" charset="-122"/>
                </a:rPr>
                <a:t>封装三角面</a:t>
              </a:r>
              <a:r>
                <a:rPr lang="en-US" altLang="zh-CN" sz="3200" dirty="0">
                  <a:latin typeface="微软雅黑 Light" panose="020B0502040204020203" pitchFamily="34" charset="-122"/>
                  <a:ea typeface="微软雅黑 Light" panose="020B0502040204020203" pitchFamily="34" charset="-122"/>
                </a:rPr>
                <a:t>——Mesh</a:t>
              </a:r>
              <a:endParaRPr lang="en-US" altLang="zh-CN" sz="3200" dirty="0">
                <a:effectLst/>
                <a:latin typeface="微软雅黑 Light" panose="020B0502040204020203" pitchFamily="34" charset="-122"/>
                <a:ea typeface="微软雅黑 Light" panose="020B0502040204020203" pitchFamily="34" charset="-122"/>
              </a:endParaRPr>
            </a:p>
          </p:txBody>
        </p:sp>
      </p:gr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13585761" y="2544560"/>
            <a:ext cx="9485376" cy="8414849"/>
          </a:xfrm>
          <a:prstGeom prst="rect">
            <a:avLst/>
          </a:prstGeom>
        </p:spPr>
      </p:pic>
    </p:spTree>
    <p:extLst>
      <p:ext uri="{BB962C8B-B14F-4D97-AF65-F5344CB8AC3E}">
        <p14:creationId xmlns:p14="http://schemas.microsoft.com/office/powerpoint/2010/main" val="9494884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4345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4" name="组合 3">
            <a:extLst>
              <a:ext uri="{FF2B5EF4-FFF2-40B4-BE49-F238E27FC236}">
                <a16:creationId xmlns:a16="http://schemas.microsoft.com/office/drawing/2014/main" id="{8D4D02EC-AFFE-4E4B-A6B2-6E0C57EF8146}"/>
              </a:ext>
            </a:extLst>
          </p:cNvPr>
          <p:cNvGrpSpPr/>
          <p:nvPr/>
        </p:nvGrpSpPr>
        <p:grpSpPr>
          <a:xfrm>
            <a:off x="2700000" y="3312000"/>
            <a:ext cx="9036304" cy="2234232"/>
            <a:chOff x="2706624" y="905363"/>
            <a:chExt cx="9036304" cy="2234232"/>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zh-CN" altLang="en-US" sz="3200" dirty="0">
                  <a:effectLst/>
                  <a:latin typeface="微软雅黑 Light" panose="020B0502040204020203" pitchFamily="34" charset="-122"/>
                  <a:ea typeface="微软雅黑 Light" panose="020B0502040204020203" pitchFamily="34" charset="-122"/>
                </a:rPr>
                <a:t>同一个</a:t>
              </a:r>
              <a:r>
                <a:rPr lang="en-US" altLang="zh-CN" sz="3200" dirty="0">
                  <a:effectLst/>
                  <a:latin typeface="微软雅黑 Light" panose="020B0502040204020203" pitchFamily="34" charset="-122"/>
                  <a:ea typeface="微软雅黑 Light" panose="020B0502040204020203" pitchFamily="34" charset="-122"/>
                </a:rPr>
                <a:t>vertex</a:t>
              </a:r>
              <a:r>
                <a:rPr lang="zh-CN" altLang="en-US" sz="3200" dirty="0">
                  <a:effectLst/>
                  <a:latin typeface="微软雅黑 Light" panose="020B0502040204020203" pitchFamily="34" charset="-122"/>
                  <a:ea typeface="微软雅黑 Light" panose="020B0502040204020203" pitchFamily="34" charset="-122"/>
                </a:rPr>
                <a:t>被不同的三角面重复多次</a:t>
              </a:r>
            </a:p>
          </p:txBody>
        </p:sp>
      </p:grpSp>
      <p:pic>
        <p:nvPicPr>
          <p:cNvPr id="9" name="图片 8">
            <a:extLst>
              <a:ext uri="{FF2B5EF4-FFF2-40B4-BE49-F238E27FC236}">
                <a16:creationId xmlns:a16="http://schemas.microsoft.com/office/drawing/2014/main" id="{039C37D2-BDC5-455C-8B1D-22686AFF5E04}"/>
              </a:ext>
            </a:extLst>
          </p:cNvPr>
          <p:cNvPicPr>
            <a:picLocks noChangeAspect="1"/>
          </p:cNvPicPr>
          <p:nvPr/>
        </p:nvPicPr>
        <p:blipFill>
          <a:blip r:embed="rId4"/>
          <a:stretch>
            <a:fillRect/>
          </a:stretch>
        </p:blipFill>
        <p:spPr>
          <a:xfrm>
            <a:off x="13964464" y="2544560"/>
            <a:ext cx="8662088" cy="7416304"/>
          </a:xfrm>
          <a:prstGeom prst="rect">
            <a:avLst/>
          </a:prstGeom>
        </p:spPr>
      </p:pic>
    </p:spTree>
    <p:extLst>
      <p:ext uri="{BB962C8B-B14F-4D97-AF65-F5344CB8AC3E}">
        <p14:creationId xmlns:p14="http://schemas.microsoft.com/office/powerpoint/2010/main" val="351568249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巨大高清的场景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需要上百万量级的面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内存往往是相对有限的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资产内存占用小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加载保存时间短</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大数据量会使内存、磁盘、网络等方面的传输时间变得不可忽视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Tree>
    <p:extLst>
      <p:ext uri="{BB962C8B-B14F-4D97-AF65-F5344CB8AC3E}">
        <p14:creationId xmlns:p14="http://schemas.microsoft.com/office/powerpoint/2010/main" val="28647010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545790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不再有冗余点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5</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，增加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indexes</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1645434" y="242712"/>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1645434" y="5813777"/>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764888"/>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8478431"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247247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能够清晰的表示当两个边重叠的时候，相关的两个顶点究竟是分离的还是共享的</a:t>
            </a:r>
          </a:p>
          <a:p>
            <a:pPr defTabSz="825500" hangingPunct="0">
              <a:spcBef>
                <a:spcPts val="600"/>
              </a:spcBef>
              <a:spcAft>
                <a:spcPts val="600"/>
              </a:spcAft>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1049833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323975" y="0"/>
            <a:ext cx="116966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3"/>
          <a:stretch>
            <a:fillRect/>
          </a:stretch>
        </p:blipFill>
        <p:spPr>
          <a:xfrm>
            <a:off x="15452346" y="1835664"/>
            <a:ext cx="5876058" cy="3782423"/>
          </a:xfrm>
          <a:prstGeom prst="rect">
            <a:avLst/>
          </a:prstGeom>
        </p:spPr>
      </p:pic>
      <p:pic>
        <p:nvPicPr>
          <p:cNvPr id="16" name="图片 15"/>
          <p:cNvPicPr>
            <a:picLocks noChangeAspect="1"/>
          </p:cNvPicPr>
          <p:nvPr/>
        </p:nvPicPr>
        <p:blipFill>
          <a:blip r:embed="rId4"/>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996344" y="8226742"/>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5"/>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486629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线代、变换与观察</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2302572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a:solidFill>
                  <a:srgbClr val="000000"/>
                </a:solidFill>
                <a:latin typeface="微软雅黑 Light" panose="020B0502040204020203" pitchFamily="34" charset="-122"/>
                <a:ea typeface="微软雅黑 Light" panose="020B0502040204020203" pitchFamily="34" charset="-122"/>
              </a:rPr>
              <a:t>Upsampling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a:solidFill>
                  <a:srgbClr val="000000"/>
                </a:solidFill>
                <a:latin typeface="微软雅黑 Light" panose="020B0502040204020203" pitchFamily="34" charset="-122"/>
                <a:ea typeface="微软雅黑 Light" panose="020B0502040204020203" pitchFamily="34" charset="-122"/>
              </a:rPr>
              <a:t>Downsampling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多层次图像：为每张纹理建立低分辨率位图序列，每张位图宽高为前一张一半。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13C687B-A30C-4F2C-AA08-93B947C30A06}"/>
              </a:ext>
            </a:extLst>
          </p:cNvPr>
          <p:cNvGrpSpPr/>
          <p:nvPr/>
        </p:nvGrpSpPr>
        <p:grpSpPr>
          <a:xfrm>
            <a:off x="2706624" y="3312000"/>
            <a:ext cx="7123176" cy="2291227"/>
            <a:chOff x="2706624" y="1718163"/>
            <a:chExt cx="7123176" cy="2291227"/>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3"/>
          <a:stretch>
            <a:fillRect/>
          </a:stretch>
        </p:blipFill>
        <p:spPr>
          <a:xfrm>
            <a:off x="15150450" y="740389"/>
            <a:ext cx="5558288" cy="12235222"/>
          </a:xfrm>
          <a:prstGeom prst="rect">
            <a:avLst/>
          </a:prstGeom>
        </p:spPr>
      </p:pic>
      <p:pic>
        <p:nvPicPr>
          <p:cNvPr id="9" name="Picture 5" descr="C:\Users\ZhaoShuai\Desktop\UE5_Logo.pngUE5_Logo">
            <a:extLst>
              <a:ext uri="{FF2B5EF4-FFF2-40B4-BE49-F238E27FC236}">
                <a16:creationId xmlns:a16="http://schemas.microsoft.com/office/drawing/2014/main" id="{97CECF6B-F61B-45C3-AAD4-C09E1C483046}"/>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052535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3" y="3352800"/>
            <a:ext cx="7795121"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a:t>
            </a:r>
            <a:r>
              <a:rPr lang="zh-CN" altLang="en-US" sz="3600" kern="0" dirty="0">
                <a:solidFill>
                  <a:srgbClr val="000000"/>
                </a:solidFill>
                <a:latin typeface="微软雅黑 Light" panose="020B0502040204020203" pitchFamily="34" charset="-122"/>
                <a:ea typeface="微软雅黑 Light" panose="020B0502040204020203" pitchFamily="34" charset="-122"/>
              </a:rPr>
              <a:t>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3"/>
          <a:stretch>
            <a:fillRect/>
          </a:stretch>
        </p:blipFill>
        <p:spPr>
          <a:xfrm>
            <a:off x="2706623"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4"/>
          <a:stretch>
            <a:fillRect/>
          </a:stretch>
        </p:blipFill>
        <p:spPr>
          <a:xfrm>
            <a:off x="14438376" y="1215910"/>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8376" y="7718098"/>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6149958" y="12440705"/>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pic>
        <p:nvPicPr>
          <p:cNvPr id="10" name="Picture 5" descr="C:\Users\ZhaoShuai\Desktop\UE5_Logo.pngUE5_Logo">
            <a:extLst>
              <a:ext uri="{FF2B5EF4-FFF2-40B4-BE49-F238E27FC236}">
                <a16:creationId xmlns:a16="http://schemas.microsoft.com/office/drawing/2014/main" id="{5B90F491-44E7-41C3-82B3-D22AA8C6F716}"/>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7416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1755173" y="6910951"/>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5370840"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5370841"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043682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161739"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2724912" y="6752074"/>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5590</TotalTime>
  <Words>3556</Words>
  <Application>Microsoft Office PowerPoint</Application>
  <PresentationFormat>自定义</PresentationFormat>
  <Paragraphs>404</Paragraphs>
  <Slides>62</Slides>
  <Notes>62</Notes>
  <HiddenSlides>13</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62</vt:i4>
      </vt:variant>
    </vt:vector>
  </HeadingPairs>
  <TitlesOfParts>
    <vt:vector size="72"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917</cp:revision>
  <dcterms:created xsi:type="dcterms:W3CDTF">2017-07-18T17:55:00Z</dcterms:created>
  <dcterms:modified xsi:type="dcterms:W3CDTF">2022-01-11T15:11:23Z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